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66" r:id="rId5"/>
    <p:sldId id="259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5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21/03/2017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3409" y="-2304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Lógica 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Clasificación de conceptos por contenido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Profesor: María Victoria Hernández Mendoza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Julio-Diciembre 2016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</a:t>
            </a:r>
            <a:r>
              <a:rPr lang="es-MX" dirty="0" err="1"/>
              <a:t>Classification</a:t>
            </a:r>
            <a:r>
              <a:rPr lang="es-MX" dirty="0"/>
              <a:t> of </a:t>
            </a:r>
            <a:r>
              <a:rPr lang="es-MX" dirty="0" err="1"/>
              <a:t>content</a:t>
            </a:r>
            <a:r>
              <a:rPr lang="es-MX" dirty="0"/>
              <a:t> </a:t>
            </a:r>
            <a:r>
              <a:rPr lang="es-MX" dirty="0" err="1"/>
              <a:t>concepts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844824"/>
            <a:ext cx="8352928" cy="475252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sz="5100" dirty="0"/>
          </a:p>
          <a:p>
            <a:pPr algn="ctr">
              <a:lnSpc>
                <a:spcPct val="90000"/>
              </a:lnSpc>
              <a:buNone/>
            </a:pPr>
            <a:r>
              <a:rPr lang="fr-FR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sz="51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endParaRPr lang="fr-FR" sz="5100" dirty="0"/>
          </a:p>
          <a:p>
            <a:pPr>
              <a:lnSpc>
                <a:spcPct val="90000"/>
              </a:lnSpc>
              <a:buNone/>
            </a:pPr>
            <a:r>
              <a:rPr lang="fr-FR" sz="5100" dirty="0"/>
              <a:t>The notion </a:t>
            </a:r>
            <a:r>
              <a:rPr lang="fr-FR" sz="5100" dirty="0" err="1"/>
              <a:t>is</a:t>
            </a:r>
            <a:r>
              <a:rPr lang="fr-FR" sz="5100" dirty="0"/>
              <a:t> the first </a:t>
            </a:r>
            <a:r>
              <a:rPr lang="fr-FR" sz="5100" dirty="0" err="1"/>
              <a:t>truth</a:t>
            </a:r>
            <a:r>
              <a:rPr lang="fr-FR" sz="5100" dirty="0"/>
              <a:t> </a:t>
            </a:r>
            <a:r>
              <a:rPr lang="fr-FR" sz="5100" dirty="0" err="1"/>
              <a:t>that</a:t>
            </a:r>
            <a:r>
              <a:rPr lang="fr-FR" sz="5100" dirty="0"/>
              <a:t> </a:t>
            </a:r>
            <a:r>
              <a:rPr lang="fr-FR" sz="5100" dirty="0" err="1"/>
              <a:t>we</a:t>
            </a:r>
            <a:r>
              <a:rPr lang="fr-FR" sz="5100" dirty="0"/>
              <a:t> have about </a:t>
            </a:r>
            <a:r>
              <a:rPr lang="fr-FR" sz="5100" dirty="0" err="1"/>
              <a:t>objects</a:t>
            </a:r>
            <a:r>
              <a:rPr lang="fr-FR" sz="5100" dirty="0"/>
              <a:t>, </a:t>
            </a:r>
            <a:r>
              <a:rPr lang="fr-FR" sz="5100" dirty="0" err="1"/>
              <a:t>where</a:t>
            </a:r>
            <a:r>
              <a:rPr lang="fr-FR" sz="5100" dirty="0"/>
              <a:t> </a:t>
            </a:r>
            <a:r>
              <a:rPr lang="fr-FR" sz="5100" dirty="0" err="1"/>
              <a:t>it</a:t>
            </a:r>
            <a:r>
              <a:rPr lang="fr-FR" sz="5100" dirty="0"/>
              <a:t> </a:t>
            </a:r>
            <a:r>
              <a:rPr lang="fr-FR" sz="5100" dirty="0" err="1"/>
              <a:t>is</a:t>
            </a:r>
            <a:r>
              <a:rPr lang="fr-FR" sz="5100" dirty="0"/>
              <a:t> not </a:t>
            </a:r>
            <a:r>
              <a:rPr lang="fr-FR" sz="5100" dirty="0" err="1"/>
              <a:t>affirmed</a:t>
            </a:r>
            <a:r>
              <a:rPr lang="fr-FR" sz="5100" dirty="0"/>
              <a:t> or </a:t>
            </a:r>
            <a:r>
              <a:rPr lang="fr-FR" sz="5100" dirty="0" err="1"/>
              <a:t>refused</a:t>
            </a:r>
            <a:r>
              <a:rPr lang="fr-FR" sz="5100" dirty="0"/>
              <a:t> </a:t>
            </a:r>
            <a:r>
              <a:rPr lang="fr-FR" sz="5100" dirty="0" err="1"/>
              <a:t>anything</a:t>
            </a:r>
            <a:r>
              <a:rPr lang="fr-FR" sz="5100" dirty="0"/>
              <a:t> about </a:t>
            </a:r>
            <a:r>
              <a:rPr lang="fr-FR" sz="5100" dirty="0" err="1"/>
              <a:t>it</a:t>
            </a:r>
            <a:r>
              <a:rPr lang="fr-FR" sz="5100" dirty="0"/>
              <a:t>. </a:t>
            </a:r>
          </a:p>
          <a:p>
            <a:pPr>
              <a:lnSpc>
                <a:spcPct val="90000"/>
              </a:lnSpc>
              <a:buNone/>
            </a:pPr>
            <a:r>
              <a:rPr lang="fr-FR" sz="5100" dirty="0"/>
              <a:t>The concept has </a:t>
            </a:r>
            <a:r>
              <a:rPr lang="fr-FR" sz="5100" dirty="0" err="1"/>
              <a:t>logical</a:t>
            </a:r>
            <a:r>
              <a:rPr lang="fr-FR" sz="5100" dirty="0"/>
              <a:t> </a:t>
            </a:r>
            <a:r>
              <a:rPr lang="fr-FR" sz="5100" dirty="0" err="1"/>
              <a:t>operations</a:t>
            </a:r>
            <a:r>
              <a:rPr lang="fr-FR" sz="5100" dirty="0"/>
              <a:t> </a:t>
            </a:r>
            <a:r>
              <a:rPr lang="fr-FR" sz="5100" dirty="0" err="1"/>
              <a:t>where</a:t>
            </a:r>
            <a:r>
              <a:rPr lang="fr-FR" sz="5100" dirty="0"/>
              <a:t> the content </a:t>
            </a:r>
            <a:r>
              <a:rPr lang="fr-FR" sz="5100" dirty="0" err="1"/>
              <a:t>is</a:t>
            </a:r>
            <a:r>
              <a:rPr lang="fr-FR" sz="5100" dirty="0"/>
              <a:t> one of </a:t>
            </a:r>
            <a:r>
              <a:rPr lang="fr-FR" sz="5100" dirty="0" err="1"/>
              <a:t>these</a:t>
            </a:r>
            <a:r>
              <a:rPr lang="fr-FR" sz="5100" dirty="0"/>
              <a:t>. </a:t>
            </a:r>
          </a:p>
          <a:p>
            <a:pPr>
              <a:lnSpc>
                <a:spcPct val="90000"/>
              </a:lnSpc>
              <a:buNone/>
            </a:pPr>
            <a:r>
              <a:rPr lang="fr-FR" sz="5100" dirty="0"/>
              <a:t>The content of the concept corresponds to the </a:t>
            </a:r>
            <a:r>
              <a:rPr lang="fr-FR" sz="5100" dirty="0" err="1"/>
              <a:t>own</a:t>
            </a:r>
            <a:r>
              <a:rPr lang="fr-FR" sz="5100" dirty="0"/>
              <a:t> notes </a:t>
            </a:r>
            <a:r>
              <a:rPr lang="fr-FR" sz="5100" dirty="0" err="1"/>
              <a:t>that</a:t>
            </a:r>
            <a:r>
              <a:rPr lang="fr-FR" sz="5100" dirty="0"/>
              <a:t> </a:t>
            </a:r>
            <a:r>
              <a:rPr lang="fr-FR" sz="5100" dirty="0" err="1"/>
              <a:t>distinguist</a:t>
            </a:r>
            <a:r>
              <a:rPr lang="fr-FR" sz="5100" dirty="0"/>
              <a:t>  and </a:t>
            </a:r>
            <a:r>
              <a:rPr lang="fr-FR" sz="5100" dirty="0" err="1"/>
              <a:t>characterize</a:t>
            </a:r>
            <a:r>
              <a:rPr lang="fr-FR" sz="5100" dirty="0"/>
              <a:t> the concept. </a:t>
            </a: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Concept, content, </a:t>
            </a:r>
            <a:endParaRPr lang="es-MX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0648"/>
            <a:ext cx="5796136" cy="1143000"/>
          </a:xfrm>
        </p:spPr>
        <p:txBody>
          <a:bodyPr>
            <a:normAutofit/>
          </a:bodyPr>
          <a:lstStyle/>
          <a:p>
            <a:r>
              <a:rPr lang="es-MX" sz="2800" b="1" dirty="0"/>
              <a:t>Objetivo de la sesión: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MX" sz="3600" dirty="0"/>
          </a:p>
          <a:p>
            <a:pPr marL="0" indent="0" algn="just">
              <a:buNone/>
            </a:pPr>
            <a:r>
              <a:rPr lang="es-MX" sz="3600" dirty="0"/>
              <a:t>Que el alumno conozca e identifique la clasificación de los conceptos por su contenido, de la materia de Lógica, a través de las características y ejemplos década uno. 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48331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0648"/>
            <a:ext cx="5796136" cy="1143000"/>
          </a:xfrm>
        </p:spPr>
        <p:txBody>
          <a:bodyPr>
            <a:normAutofit/>
          </a:bodyPr>
          <a:lstStyle/>
          <a:p>
            <a:r>
              <a:rPr lang="es-MX" sz="2800" b="1" i="1" dirty="0"/>
              <a:t>Competencias a desarrollar</a:t>
            </a:r>
            <a:endParaRPr lang="es-MX" sz="2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Competencias Genérica: 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ES" dirty="0"/>
              <a:t>  PENSAMIENTO CRITICO</a:t>
            </a:r>
          </a:p>
          <a:p>
            <a:pPr marL="0" indent="0" algn="just">
              <a:buNone/>
            </a:pPr>
            <a:r>
              <a:rPr lang="es-ES" dirty="0"/>
              <a:t>6.4.- Estructura ideas y argumentos, de manera clara, coherente y </a:t>
            </a:r>
            <a:r>
              <a:rPr lang="es-ES" dirty="0" err="1"/>
              <a:t>sintetica</a:t>
            </a:r>
            <a:r>
              <a:rPr lang="es-ES" dirty="0"/>
              <a:t>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98580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0648"/>
            <a:ext cx="5796136" cy="1143000"/>
          </a:xfrm>
        </p:spPr>
        <p:txBody>
          <a:bodyPr>
            <a:normAutofit/>
          </a:bodyPr>
          <a:lstStyle/>
          <a:p>
            <a:r>
              <a:rPr lang="es-MX" sz="2800" b="1" dirty="0"/>
              <a:t>CLASIFICACIÓN DE CONCEPTO POR CONTENIDO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b="1" dirty="0"/>
              <a:t>Concepto Simple,  </a:t>
            </a:r>
            <a:r>
              <a:rPr lang="es-MX" dirty="0"/>
              <a:t>el que consta de una sola nota: mesa, lápiz, auto, nada, etc.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b="1" dirty="0"/>
              <a:t>Concepto compuesto</a:t>
            </a:r>
            <a:r>
              <a:rPr lang="es-MX" dirty="0"/>
              <a:t>, el que tiene varias notas: geometría plana, calculo diferencial, etc.</a:t>
            </a:r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5" name="Rectángulo 4"/>
          <p:cNvSpPr/>
          <p:nvPr/>
        </p:nvSpPr>
        <p:spPr>
          <a:xfrm>
            <a:off x="457200" y="2413338"/>
            <a:ext cx="82192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b="1" dirty="0"/>
              <a:t>Concepto abstracto,</a:t>
            </a:r>
            <a:r>
              <a:rPr lang="es-MX" sz="2800" dirty="0"/>
              <a:t> el que se refiere solo a la cualidad sin el sujeto que la soporta: Belleza, certeza,  etc.</a:t>
            </a:r>
          </a:p>
          <a:p>
            <a:endParaRPr lang="es-MX" sz="2800" dirty="0"/>
          </a:p>
          <a:p>
            <a:r>
              <a:rPr lang="es-MX" sz="2800" b="1" dirty="0"/>
              <a:t>Concepto concreto: </a:t>
            </a:r>
            <a:r>
              <a:rPr lang="es-MX" sz="2800" dirty="0"/>
              <a:t>el que comprende cualidad y portador conjuntamente: Mamífero, ovíparo, etc. </a:t>
            </a:r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457200" y="2413338"/>
            <a:ext cx="836327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200" b="1" dirty="0"/>
              <a:t>Concepto absoluto, </a:t>
            </a:r>
            <a:r>
              <a:rPr lang="es-MX" sz="3200" dirty="0"/>
              <a:t>el de representación inteligible univoca: Dinero, vejez,  etc.</a:t>
            </a:r>
          </a:p>
          <a:p>
            <a:endParaRPr lang="es-MX" sz="3200" dirty="0"/>
          </a:p>
          <a:p>
            <a:r>
              <a:rPr lang="es-MX" sz="3200" b="1" dirty="0"/>
              <a:t>Concepto relativo, </a:t>
            </a:r>
            <a:r>
              <a:rPr lang="es-MX" sz="3200" dirty="0"/>
              <a:t>el de inteligencia que se corresponde: mayor, menor, padre, etc.</a:t>
            </a:r>
          </a:p>
        </p:txBody>
      </p:sp>
    </p:spTree>
    <p:extLst>
      <p:ext uri="{BB962C8B-B14F-4D97-AF65-F5344CB8AC3E}">
        <p14:creationId xmlns:p14="http://schemas.microsoft.com/office/powerpoint/2010/main" val="2675904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es-MX" b="1" dirty="0"/>
              <a:t>Concepto homogéneo, </a:t>
            </a:r>
            <a:r>
              <a:rPr lang="es-MX" dirty="0"/>
              <a:t>el que se refiere a un mismo género o clase: pentágono y hexágono. </a:t>
            </a:r>
          </a:p>
          <a:p>
            <a:endParaRPr lang="es-MX" dirty="0"/>
          </a:p>
          <a:p>
            <a:r>
              <a:rPr lang="es-MX" b="1" dirty="0"/>
              <a:t>Concepto heterogéneo</a:t>
            </a:r>
            <a:r>
              <a:rPr lang="es-MX" dirty="0"/>
              <a:t>, el que se refiere a distintas clases genéricas:                                      Mamíferos  y aves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80907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r>
              <a:rPr lang="es-MX" dirty="0"/>
              <a:t>Bibliografía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CuadroTexto 3"/>
          <p:cNvSpPr txBox="1"/>
          <p:nvPr/>
        </p:nvSpPr>
        <p:spPr>
          <a:xfrm>
            <a:off x="1187624" y="2564904"/>
            <a:ext cx="6421181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3200" dirty="0"/>
              <a:t>- </a:t>
            </a:r>
            <a:r>
              <a:rPr lang="es-ES" sz="3200" dirty="0" err="1"/>
              <a:t>Dión</a:t>
            </a:r>
            <a:r>
              <a:rPr lang="es-ES" sz="3200" dirty="0"/>
              <a:t> , M. C. (1995). Curso de </a:t>
            </a:r>
            <a:r>
              <a:rPr lang="es-ES" sz="3200" dirty="0" smtClean="0"/>
              <a:t>Lógica.</a:t>
            </a:r>
            <a:endParaRPr lang="es-ES" sz="3200" dirty="0"/>
          </a:p>
          <a:p>
            <a:pPr>
              <a:lnSpc>
                <a:spcPct val="150000"/>
              </a:lnSpc>
            </a:pPr>
            <a:r>
              <a:rPr lang="es-ES" sz="3200" dirty="0"/>
              <a:t> México: McGraw-Hill</a:t>
            </a:r>
            <a:r>
              <a:rPr lang="es-ES" dirty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235811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1503</TotalTime>
  <Words>306</Words>
  <Application>Microsoft Office PowerPoint</Application>
  <PresentationFormat>Presentación en pantalla (4:3)</PresentationFormat>
  <Paragraphs>86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Calibri</vt:lpstr>
      <vt:lpstr>Tema de Office</vt:lpstr>
      <vt:lpstr>Presentación de PowerPoint</vt:lpstr>
      <vt:lpstr>Tema: Classification of content concepts </vt:lpstr>
      <vt:lpstr>Objetivo de la sesión: </vt:lpstr>
      <vt:lpstr>Competencias a desarrollar</vt:lpstr>
      <vt:lpstr>CLASIFICACIÓN DE CONCEPTO POR CONTENIDO</vt:lpstr>
      <vt:lpstr>Presentación de PowerPoint</vt:lpstr>
      <vt:lpstr>Presentación de PowerPoint</vt:lpstr>
      <vt:lpstr>Presentación de PowerPoint</vt:lpstr>
      <vt:lpstr>Bibliografía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Administrador</cp:lastModifiedBy>
  <cp:revision>20</cp:revision>
  <dcterms:created xsi:type="dcterms:W3CDTF">2014-07-09T15:06:15Z</dcterms:created>
  <dcterms:modified xsi:type="dcterms:W3CDTF">2017-03-21T17:46:44Z</dcterms:modified>
</cp:coreProperties>
</file>